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9" r:id="rId4"/>
    <p:sldId id="258" r:id="rId5"/>
    <p:sldId id="260" r:id="rId6"/>
    <p:sldId id="273" r:id="rId7"/>
    <p:sldId id="285" r:id="rId8"/>
    <p:sldId id="261" r:id="rId9"/>
    <p:sldId id="262" r:id="rId10"/>
    <p:sldId id="263" r:id="rId11"/>
    <p:sldId id="283" r:id="rId12"/>
    <p:sldId id="264" r:id="rId13"/>
    <p:sldId id="274" r:id="rId14"/>
    <p:sldId id="275" r:id="rId15"/>
    <p:sldId id="281" r:id="rId16"/>
    <p:sldId id="284" r:id="rId17"/>
    <p:sldId id="282" r:id="rId18"/>
    <p:sldId id="269" r:id="rId19"/>
    <p:sldId id="271" r:id="rId20"/>
    <p:sldId id="272" r:id="rId2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71" autoAdjust="0"/>
  </p:normalViewPr>
  <p:slideViewPr>
    <p:cSldViewPr snapToGrid="0" snapToObjects="1">
      <p:cViewPr varScale="1">
        <p:scale>
          <a:sx n="93" d="100"/>
          <a:sy n="93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OGHK\MEMOIRE\ESV\ANALYSE\ESV_modifie_26_09_21.xls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oleObject" Target="Macintosh%20HD:Users:guyhervekouedraogo:Documents:CARDIOLOGIE:MEMOIRE:MEMOIRE:ESV:CO%20J7%20SOCARB%202021:ANALYSE:ESV_modifie_26_09_2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uyhervekouedraogo:Documents:CARDIOLOGIE:MEMOIRE:MEMOIRE:ESV:CO%20J7%20SOCARB%202021:ANALYSE:ESV_modifie_26_09_2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Effectifs selon</a:t>
            </a:r>
            <a:r>
              <a:rPr lang="en-US" sz="1800" baseline="0"/>
              <a:t> le sexe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Feuil1!$G$5</c:f>
              <c:strCache>
                <c:ptCount val="1"/>
                <c:pt idx="0">
                  <c:v>Effectif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4CA-462F-8FEC-1DF4984D336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4CA-462F-8FEC-1DF4984D33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Feuil1!$H$4:$I$4</c:f>
              <c:strCache>
                <c:ptCount val="2"/>
                <c:pt idx="0">
                  <c:v>Homme </c:v>
                </c:pt>
                <c:pt idx="1">
                  <c:v>Femme</c:v>
                </c:pt>
              </c:strCache>
            </c:strRef>
          </c:cat>
          <c:val>
            <c:numRef>
              <c:f>Feuil1!$H$5:$I$5</c:f>
              <c:numCache>
                <c:formatCode>General</c:formatCode>
                <c:ptCount val="2"/>
                <c:pt idx="0">
                  <c:v>35.0</c:v>
                </c:pt>
                <c:pt idx="1">
                  <c:v>35.0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4CA-462F-8FEC-1DF4984D3364}"/>
            </c:ext>
          </c:extLst>
        </c:ser>
        <c:ser>
          <c:idx val="1"/>
          <c:order val="1"/>
          <c:tx>
            <c:strRef>
              <c:f>Feuil1!$G$6</c:f>
              <c:strCache>
                <c:ptCount val="1"/>
                <c:pt idx="0">
                  <c:v>Proportion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4CA-462F-8FEC-1DF4984D336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4CA-462F-8FEC-1DF4984D33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Feuil1!$H$4:$I$4</c:f>
              <c:strCache>
                <c:ptCount val="2"/>
                <c:pt idx="0">
                  <c:v>Homme </c:v>
                </c:pt>
                <c:pt idx="1">
                  <c:v>Femme</c:v>
                </c:pt>
              </c:strCache>
            </c:strRef>
          </c:cat>
          <c:val>
            <c:numRef>
              <c:f>Feuil1!$H$6:$I$6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4CA-462F-8FEC-1DF4984D336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Effectif</c:v>
                </c:pt>
              </c:strCache>
            </c:strRef>
          </c:tx>
          <c:invertIfNegative val="0"/>
          <c:cat>
            <c:strRef>
              <c:f>Feuil1!$A$2:$A$10</c:f>
              <c:strCache>
                <c:ptCount val="9"/>
                <c:pt idx="0">
                  <c:v>HTA</c:v>
                </c:pt>
                <c:pt idx="1">
                  <c:v>Diabète</c:v>
                </c:pt>
                <c:pt idx="2">
                  <c:v>Tabagisme</c:v>
                </c:pt>
                <c:pt idx="3">
                  <c:v>Dyslipidémie</c:v>
                </c:pt>
                <c:pt idx="4">
                  <c:v>Obésité</c:v>
                </c:pt>
                <c:pt idx="5">
                  <c:v>Consommation d’alcool</c:v>
                </c:pt>
                <c:pt idx="6">
                  <c:v>Sédentarité</c:v>
                </c:pt>
                <c:pt idx="7">
                  <c:v>Stress</c:v>
                </c:pt>
                <c:pt idx="8">
                  <c:v>Age corrélé au sexe</c:v>
                </c:pt>
              </c:strCache>
            </c:strRef>
          </c:cat>
          <c:val>
            <c:numRef>
              <c:f>Feuil1!$B$2:$B$10</c:f>
              <c:numCache>
                <c:formatCode>General</c:formatCode>
                <c:ptCount val="9"/>
                <c:pt idx="0">
                  <c:v>40.0</c:v>
                </c:pt>
                <c:pt idx="1">
                  <c:v>10.0</c:v>
                </c:pt>
                <c:pt idx="2">
                  <c:v>5.0</c:v>
                </c:pt>
                <c:pt idx="3">
                  <c:v>15.0</c:v>
                </c:pt>
                <c:pt idx="4">
                  <c:v>10.0</c:v>
                </c:pt>
                <c:pt idx="5">
                  <c:v>12.0</c:v>
                </c:pt>
                <c:pt idx="6">
                  <c:v>52.0</c:v>
                </c:pt>
                <c:pt idx="7">
                  <c:v>43.0</c:v>
                </c:pt>
                <c:pt idx="8">
                  <c:v>48.0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Proportion (%)</c:v>
                </c:pt>
              </c:strCache>
            </c:strRef>
          </c:tx>
          <c:invertIfNegative val="0"/>
          <c:cat>
            <c:strRef>
              <c:f>Feuil1!$A$2:$A$10</c:f>
              <c:strCache>
                <c:ptCount val="9"/>
                <c:pt idx="0">
                  <c:v>HTA</c:v>
                </c:pt>
                <c:pt idx="1">
                  <c:v>Diabète</c:v>
                </c:pt>
                <c:pt idx="2">
                  <c:v>Tabagisme</c:v>
                </c:pt>
                <c:pt idx="3">
                  <c:v>Dyslipidémie</c:v>
                </c:pt>
                <c:pt idx="4">
                  <c:v>Obésité</c:v>
                </c:pt>
                <c:pt idx="5">
                  <c:v>Consommation d’alcool</c:v>
                </c:pt>
                <c:pt idx="6">
                  <c:v>Sédentarité</c:v>
                </c:pt>
                <c:pt idx="7">
                  <c:v>Stress</c:v>
                </c:pt>
                <c:pt idx="8">
                  <c:v>Age corrélé au sexe</c:v>
                </c:pt>
              </c:strCache>
            </c:strRef>
          </c:cat>
          <c:val>
            <c:numRef>
              <c:f>Feuil1!$C$2:$C$10</c:f>
              <c:numCache>
                <c:formatCode>General</c:formatCode>
                <c:ptCount val="9"/>
                <c:pt idx="0">
                  <c:v>57.14</c:v>
                </c:pt>
                <c:pt idx="1">
                  <c:v>14.29</c:v>
                </c:pt>
                <c:pt idx="2">
                  <c:v>7.14</c:v>
                </c:pt>
                <c:pt idx="3">
                  <c:v>21.43</c:v>
                </c:pt>
                <c:pt idx="4">
                  <c:v>14.29</c:v>
                </c:pt>
                <c:pt idx="5">
                  <c:v>17.14</c:v>
                </c:pt>
                <c:pt idx="6">
                  <c:v>74.29</c:v>
                </c:pt>
                <c:pt idx="7">
                  <c:v>61.43</c:v>
                </c:pt>
                <c:pt idx="8">
                  <c:v>68.57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909688"/>
        <c:axId val="2118884712"/>
      </c:barChart>
      <c:catAx>
        <c:axId val="2074909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2118884712"/>
        <c:crosses val="autoZero"/>
        <c:auto val="1"/>
        <c:lblAlgn val="ctr"/>
        <c:lblOffset val="100"/>
        <c:noMultiLvlLbl val="0"/>
      </c:catAx>
      <c:valAx>
        <c:axId val="2118884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4909688"/>
        <c:crosses val="autoZero"/>
        <c:crossBetween val="between"/>
      </c:valAx>
      <c:spPr>
        <a:blipFill rotWithShape="1"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r"/>
      <c:layout/>
      <c:overlay val="0"/>
      <c:txPr>
        <a:bodyPr/>
        <a:lstStyle/>
        <a:p>
          <a:pPr>
            <a:defRPr sz="1100" b="1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821086961867"/>
          <c:y val="0.0357552633436867"/>
          <c:w val="0.861869901070808"/>
          <c:h val="0.72322762394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Feuil1!$C$4</c:f>
              <c:strCache>
                <c:ptCount val="1"/>
                <c:pt idx="0">
                  <c:v>Effectif</c:v>
                </c:pt>
              </c:strCache>
            </c:strRef>
          </c:tx>
          <c:invertIfNegative val="0"/>
          <c:cat>
            <c:strRef>
              <c:f>Feuil1!$B$5:$B$10</c:f>
              <c:strCache>
                <c:ptCount val="6"/>
                <c:pt idx="0">
                  <c:v>Consommation de café</c:v>
                </c:pt>
                <c:pt idx="1">
                  <c:v>Consommation de boissons énergisantes</c:v>
                </c:pt>
                <c:pt idx="2">
                  <c:v>Prise de produits traditionnels / médicaments prohibés</c:v>
                </c:pt>
                <c:pt idx="3">
                  <c:v>ATCD d’AVC chez un parent de 1er degré</c:v>
                </c:pt>
                <c:pt idx="4">
                  <c:v>ATCD de mort subite chez un parent de 1er degré</c:v>
                </c:pt>
                <c:pt idx="5">
                  <c:v>ATCD d’IDM chez un parent de 1er degré</c:v>
                </c:pt>
              </c:strCache>
            </c:strRef>
          </c:cat>
          <c:val>
            <c:numRef>
              <c:f>Feuil1!$C$5:$C$10</c:f>
              <c:numCache>
                <c:formatCode>General</c:formatCode>
                <c:ptCount val="6"/>
                <c:pt idx="0">
                  <c:v>23.0</c:v>
                </c:pt>
                <c:pt idx="1">
                  <c:v>2.0</c:v>
                </c:pt>
                <c:pt idx="2">
                  <c:v>8.0</c:v>
                </c:pt>
                <c:pt idx="3">
                  <c:v>4.0</c:v>
                </c:pt>
                <c:pt idx="4">
                  <c:v>4.0</c:v>
                </c:pt>
                <c:pt idx="5">
                  <c:v>2.0</c:v>
                </c:pt>
              </c:numCache>
            </c:numRef>
          </c:val>
        </c:ser>
        <c:ser>
          <c:idx val="1"/>
          <c:order val="1"/>
          <c:tx>
            <c:strRef>
              <c:f>Feuil1!$D$4</c:f>
              <c:strCache>
                <c:ptCount val="1"/>
                <c:pt idx="0">
                  <c:v>Proportion (%)</c:v>
                </c:pt>
              </c:strCache>
            </c:strRef>
          </c:tx>
          <c:invertIfNegative val="0"/>
          <c:cat>
            <c:strRef>
              <c:f>Feuil1!$B$5:$B$10</c:f>
              <c:strCache>
                <c:ptCount val="6"/>
                <c:pt idx="0">
                  <c:v>Consommation de café</c:v>
                </c:pt>
                <c:pt idx="1">
                  <c:v>Consommation de boissons énergisantes</c:v>
                </c:pt>
                <c:pt idx="2">
                  <c:v>Prise de produits traditionnels / médicaments prohibés</c:v>
                </c:pt>
                <c:pt idx="3">
                  <c:v>ATCD d’AVC chez un parent de 1er degré</c:v>
                </c:pt>
                <c:pt idx="4">
                  <c:v>ATCD de mort subite chez un parent de 1er degré</c:v>
                </c:pt>
                <c:pt idx="5">
                  <c:v>ATCD d’IDM chez un parent de 1er degré</c:v>
                </c:pt>
              </c:strCache>
            </c:strRef>
          </c:cat>
          <c:val>
            <c:numRef>
              <c:f>Feuil1!$D$5:$D$10</c:f>
              <c:numCache>
                <c:formatCode>General</c:formatCode>
                <c:ptCount val="6"/>
                <c:pt idx="0">
                  <c:v>32.86</c:v>
                </c:pt>
                <c:pt idx="1">
                  <c:v>2.86</c:v>
                </c:pt>
                <c:pt idx="2">
                  <c:v>11.43</c:v>
                </c:pt>
                <c:pt idx="3">
                  <c:v>5.71</c:v>
                </c:pt>
                <c:pt idx="4">
                  <c:v>5.71</c:v>
                </c:pt>
                <c:pt idx="5">
                  <c:v>2.86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613800"/>
        <c:axId val="2119616776"/>
      </c:barChart>
      <c:catAx>
        <c:axId val="21196138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616776"/>
        <c:crosses val="autoZero"/>
        <c:auto val="1"/>
        <c:lblAlgn val="ctr"/>
        <c:lblOffset val="100"/>
        <c:noMultiLvlLbl val="0"/>
      </c:catAx>
      <c:valAx>
        <c:axId val="2119616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9613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994096437521"/>
          <c:y val="0.887905625162696"/>
          <c:w val="0.169972527533938"/>
          <c:h val="0.1098191186490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7673356-6B38-0E40-816A-BAF2FE6FCC79}" type="datetimeFigureOut">
              <a:rPr lang="fr-FR" smtClean="0"/>
              <a:t>27/10/21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8CAA15B-7661-6145-B405-20F38498966D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214" y="999461"/>
            <a:ext cx="8042276" cy="931766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 CLINIQUE ET PARA CLINIQUE DE LA GRAVITE DES EXTRASYSTOLES VENTRICULAIRES SUR CŒUR PRESUME SAIN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464214" y="2654439"/>
            <a:ext cx="8042276" cy="102979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MILLOGO G.R.C., KAMBIRE Y., </a:t>
            </a:r>
            <a:r>
              <a:rPr lang="fr-FR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OUEDRAOGO G.H.K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KAGAMBEGA L.J., DABIRE Y.E.</a:t>
            </a:r>
            <a:r>
              <a:rPr lang="fr-FR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YAMEOGO N.V., NIAKARA A.</a:t>
            </a:r>
            <a:r>
              <a:rPr lang="fr-FR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ZABSONRE P.</a:t>
            </a:r>
            <a:endParaRPr lang="x-non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124339" y="5734913"/>
            <a:ext cx="7256373" cy="80168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  <a:scene3d>
            <a:camera prst="perspectiveAbove"/>
            <a:lightRig rig="threePt" dir="t"/>
          </a:scene3d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i="1" baseline="30000" dirty="0">
                <a:effectLst/>
              </a:rPr>
              <a:t>7èmes </a:t>
            </a:r>
            <a:r>
              <a:rPr lang="fr-FR" sz="1800" i="1" dirty="0">
                <a:effectLst/>
              </a:rPr>
              <a:t> Journées Scientifiques de la Société de Cardiologie du Burkina</a:t>
            </a:r>
          </a:p>
          <a:p>
            <a:r>
              <a:rPr lang="fr-FR" sz="1800" i="1" dirty="0">
                <a:effectLst/>
              </a:rPr>
              <a:t> Bobo Dioulasso  le </a:t>
            </a:r>
            <a:r>
              <a:rPr lang="fr-FR" sz="1800" i="1" dirty="0" smtClean="0">
                <a:effectLst/>
              </a:rPr>
              <a:t>27 </a:t>
            </a:r>
            <a:r>
              <a:rPr lang="fr-FR" sz="1800" i="1" dirty="0">
                <a:effectLst/>
              </a:rPr>
              <a:t>octobre 2021</a:t>
            </a:r>
          </a:p>
        </p:txBody>
      </p:sp>
      <p:sp>
        <p:nvSpPr>
          <p:cNvPr id="5" name="Rectangle 4"/>
          <p:cNvSpPr/>
          <p:nvPr/>
        </p:nvSpPr>
        <p:spPr>
          <a:xfrm>
            <a:off x="1502094" y="4216128"/>
            <a:ext cx="60083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400" u="sng" dirty="0"/>
              <a:t>Affiliations</a:t>
            </a:r>
            <a:r>
              <a:rPr lang="fr-FR" sz="1400" dirty="0"/>
              <a:t> : 1 Université Joseph </a:t>
            </a:r>
            <a:r>
              <a:rPr lang="fr-FR" sz="1400" dirty="0" err="1"/>
              <a:t>Ki-Zerbo</a:t>
            </a:r>
            <a:r>
              <a:rPr lang="fr-FR" sz="1400" dirty="0"/>
              <a:t> ; 2 Service de cardiologie du CHU Yalgado </a:t>
            </a:r>
            <a:r>
              <a:rPr lang="fr-FR" sz="1400" dirty="0" err="1"/>
              <a:t>ouédraogo</a:t>
            </a:r>
            <a:r>
              <a:rPr lang="fr-FR" sz="1400" dirty="0"/>
              <a:t> ; 3 Service de cardiologie du CHU de </a:t>
            </a:r>
            <a:r>
              <a:rPr lang="fr-FR" sz="1400" dirty="0" err="1"/>
              <a:t>tengandgo</a:t>
            </a:r>
            <a:r>
              <a:rPr lang="fr-FR" sz="1400" dirty="0"/>
              <a:t> ; 4 Polyclinique internationale de </a:t>
            </a:r>
            <a:r>
              <a:rPr lang="fr-FR" sz="1400" dirty="0" err="1"/>
              <a:t>ouagadougou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9297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4495" y="6030353"/>
            <a:ext cx="81707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Figure 2</a:t>
            </a:r>
            <a:r>
              <a:rPr lang="fr-FR" sz="2000" dirty="0"/>
              <a:t> : </a:t>
            </a:r>
            <a:r>
              <a:rPr lang="fr-FR" sz="2000" dirty="0" smtClean="0"/>
              <a:t>prévalence des FRCV </a:t>
            </a:r>
            <a:endParaRPr lang="fr-FR" sz="2000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360935" y="276462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27423"/>
              </p:ext>
            </p:extLst>
          </p:nvPr>
        </p:nvGraphicFramePr>
        <p:xfrm>
          <a:off x="873946" y="969473"/>
          <a:ext cx="7633371" cy="4942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619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4495" y="6030353"/>
            <a:ext cx="81707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Figure 2</a:t>
            </a:r>
            <a:r>
              <a:rPr lang="fr-FR" sz="2000" dirty="0"/>
              <a:t> : </a:t>
            </a:r>
            <a:r>
              <a:rPr lang="fr-FR" sz="2000" dirty="0" smtClean="0"/>
              <a:t>prévalence des autres facteurs </a:t>
            </a:r>
            <a:endParaRPr lang="fr-FR" sz="2000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360935" y="276462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225293"/>
              </p:ext>
            </p:extLst>
          </p:nvPr>
        </p:nvGraphicFramePr>
        <p:xfrm>
          <a:off x="1360935" y="1246370"/>
          <a:ext cx="6710355" cy="4617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235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360935" y="389045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05250" y="1135829"/>
            <a:ext cx="8179587" cy="5517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u="sng" dirty="0">
                <a:solidFill>
                  <a:schemeClr val="tx1"/>
                </a:solidFill>
              </a:rPr>
              <a:t>Tableau</a:t>
            </a:r>
            <a:r>
              <a:rPr lang="fr-FR" sz="2000" b="1" dirty="0">
                <a:solidFill>
                  <a:schemeClr val="tx1"/>
                </a:solidFill>
              </a:rPr>
              <a:t> I: </a:t>
            </a:r>
            <a:r>
              <a:rPr lang="fr-FR" sz="2000" b="1" dirty="0" smtClean="0">
                <a:solidFill>
                  <a:schemeClr val="tx1"/>
                </a:solidFill>
              </a:rPr>
              <a:t>répartition des patients selon la charge en ESV</a:t>
            </a:r>
            <a:endParaRPr lang="fr-FR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616186"/>
              </p:ext>
            </p:extLst>
          </p:nvPr>
        </p:nvGraphicFramePr>
        <p:xfrm>
          <a:off x="778358" y="2389540"/>
          <a:ext cx="7756270" cy="360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0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6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21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69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104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Groupe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Effectif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Proportion (%)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IC à 95%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13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Charge </a:t>
                      </a: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 </a:t>
                      </a: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</a:t>
                      </a:r>
                      <a:r>
                        <a:rPr lang="uz-Cyrl-UZ" sz="2000" b="1" dirty="0" smtClean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</a:t>
                      </a:r>
                      <a:r>
                        <a:rPr lang="uz-Cyrl-UZ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z-Cyrl-UZ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10% 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87,14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76,99 – 93,95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76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Charge en ESV entre 10 et 20%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4,12 – 19,52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13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Charge en ESV</a:t>
                      </a: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</a:t>
                      </a: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20%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2,86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0,35 – 9,94</a:t>
                      </a: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426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360935" y="276462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2015" y="930768"/>
            <a:ext cx="71440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TABLEAU III</a:t>
            </a:r>
            <a:r>
              <a:rPr lang="fr-FR" sz="2000" b="1" dirty="0" smtClean="0"/>
              <a:t>: répartition des patients selon la variabilité </a:t>
            </a:r>
          </a:p>
          <a:p>
            <a:r>
              <a:rPr lang="fr-FR" sz="2000" b="1" dirty="0"/>
              <a:t> </a:t>
            </a:r>
            <a:r>
              <a:rPr lang="fr-FR" sz="2000" b="1" dirty="0" smtClean="0"/>
              <a:t>                    du couplage</a:t>
            </a:r>
            <a:endParaRPr lang="fr-FR" sz="2000" b="1" dirty="0"/>
          </a:p>
        </p:txBody>
      </p:sp>
      <p:graphicFrame>
        <p:nvGraphicFramePr>
          <p:cNvPr id="8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429880"/>
              </p:ext>
            </p:extLst>
          </p:nvPr>
        </p:nvGraphicFramePr>
        <p:xfrm>
          <a:off x="778358" y="2171067"/>
          <a:ext cx="7756270" cy="3365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6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15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21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69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469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Variabilité du couplage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Effectif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Proportion (%)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IC </a:t>
                      </a: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à 95%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13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uz-Cyrl-UZ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ixe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81,4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70,34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– 89,72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63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uz-Cyrl-UZ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ariable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18,5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10,28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– 29,66</a:t>
                      </a: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13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666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360935" y="254979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2560" y="1000246"/>
            <a:ext cx="83571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/>
              <a:t>Tableau IV</a:t>
            </a:r>
            <a:r>
              <a:rPr lang="fr-FR" sz="2000" dirty="0"/>
              <a:t> : </a:t>
            </a:r>
            <a:r>
              <a:rPr lang="fr-FR" sz="2000" b="1" dirty="0" smtClean="0"/>
              <a:t>répartition des patients selon la récurrence des ESV</a:t>
            </a:r>
            <a:endParaRPr lang="fr-FR" sz="2000" b="1" dirty="0"/>
          </a:p>
        </p:txBody>
      </p:sp>
      <p:graphicFrame>
        <p:nvGraphicFramePr>
          <p:cNvPr id="7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900589"/>
              </p:ext>
            </p:extLst>
          </p:nvPr>
        </p:nvGraphicFramePr>
        <p:xfrm>
          <a:off x="778358" y="2102800"/>
          <a:ext cx="7496816" cy="416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5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09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934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817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3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Récurrence </a:t>
                      </a:r>
                      <a:r>
                        <a:rPr lang="uz-Cyrl-UZ" sz="1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des ESV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Effectif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Proportion (%)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IC à 95%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37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isolées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48,57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36,44 – 60,83</a:t>
                      </a: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37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trigéminées 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45,71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33,74 – 58,06</a:t>
                      </a: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37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bigéminées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52,86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40,55 – 64,91</a:t>
                      </a: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20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Doublets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37,80 – 62,20</a:t>
                      </a:r>
                      <a:r>
                        <a:rPr lang="uz-Cyrl-UZ" sz="18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37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Triplets et plus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11,39 – 31,27</a:t>
                      </a:r>
                      <a:r>
                        <a:rPr lang="uz-Cyrl-UZ" sz="18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254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360935" y="254979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2560" y="1000246"/>
            <a:ext cx="83571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/>
              <a:t>Tableau IV</a:t>
            </a:r>
            <a:r>
              <a:rPr lang="fr-FR" sz="2000" dirty="0"/>
              <a:t> : </a:t>
            </a:r>
            <a:r>
              <a:rPr lang="fr-FR" sz="2000" b="1" dirty="0" smtClean="0"/>
              <a:t>répartition des patients selon le mécanisme des ESV</a:t>
            </a:r>
            <a:endParaRPr lang="fr-FR" sz="2000" b="1" dirty="0"/>
          </a:p>
        </p:txBody>
      </p:sp>
      <p:graphicFrame>
        <p:nvGraphicFramePr>
          <p:cNvPr id="7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440009"/>
              </p:ext>
            </p:extLst>
          </p:nvPr>
        </p:nvGraphicFramePr>
        <p:xfrm>
          <a:off x="778358" y="2102798"/>
          <a:ext cx="7756270" cy="384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87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85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69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469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Mécanisme de l’ESV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Effectif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Proportion (%)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IC à 95%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13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interpolée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21,43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12,52 – 32,87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7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avec repos compensateur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94,29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 smtClean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uz-Cyrl-UZ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86,01– 98,42</a:t>
                      </a: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13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décalantes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2,86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0,35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 9,94</a:t>
                      </a: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245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360935" y="254979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2560" y="1000246"/>
            <a:ext cx="83571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/>
              <a:t>Tableau IV</a:t>
            </a:r>
            <a:r>
              <a:rPr lang="fr-FR" sz="2000" dirty="0"/>
              <a:t> : </a:t>
            </a:r>
            <a:r>
              <a:rPr lang="fr-FR" sz="2000" b="1" dirty="0" smtClean="0"/>
              <a:t>répartition des patients selon la localisation de l’ESV</a:t>
            </a:r>
            <a:endParaRPr lang="fr-FR" sz="2000" b="1" dirty="0"/>
          </a:p>
        </p:txBody>
      </p:sp>
      <p:graphicFrame>
        <p:nvGraphicFramePr>
          <p:cNvPr id="7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079410"/>
              </p:ext>
            </p:extLst>
          </p:nvPr>
        </p:nvGraphicFramePr>
        <p:xfrm>
          <a:off x="778358" y="2116452"/>
          <a:ext cx="7756270" cy="3645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87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85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69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5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Localisation</a:t>
                      </a:r>
                      <a:r>
                        <a:rPr lang="fr-FR" sz="2000" b="1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l’ESV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Effectif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Proportion (%)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IC à 95%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6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VD (Retard gauche</a:t>
                      </a: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31,43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20,85 – 43,63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63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VG (Retard droit) 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28,47 – 52,41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épicardiques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11,43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5,07 – 21,28</a:t>
                      </a:r>
                      <a:r>
                        <a:rPr lang="uz-Cyrl-UZ" sz="200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7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ESV </a:t>
                      </a:r>
                      <a:r>
                        <a:rPr lang="fr-FR" sz="2000" b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infundibulaires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5,88</a:t>
                      </a:r>
                      <a:endParaRPr lang="fr-F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2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1,63 – 14,38</a:t>
                      </a:r>
                      <a:r>
                        <a:rPr lang="uz-Cyrl-UZ" sz="2000" dirty="0">
                          <a:effectLst/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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73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360935" y="254979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2560" y="1000246"/>
            <a:ext cx="8357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/>
              <a:t>Tableau IV</a:t>
            </a:r>
            <a:r>
              <a:rPr lang="fr-FR" sz="2000" dirty="0"/>
              <a:t> : </a:t>
            </a:r>
            <a:r>
              <a:rPr lang="fr-FR" sz="2000" b="1" dirty="0" smtClean="0"/>
              <a:t>répartition des patients selon les critères de gravité    </a:t>
            </a:r>
          </a:p>
          <a:p>
            <a:r>
              <a:rPr lang="fr-FR" sz="2000" b="1" dirty="0"/>
              <a:t> </a:t>
            </a:r>
            <a:r>
              <a:rPr lang="fr-FR" sz="2000" b="1" dirty="0" smtClean="0"/>
              <a:t>                  des ESV</a:t>
            </a:r>
            <a:endParaRPr lang="fr-FR" sz="2000" b="1" dirty="0"/>
          </a:p>
        </p:txBody>
      </p:sp>
      <p:graphicFrame>
        <p:nvGraphicFramePr>
          <p:cNvPr id="7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701742"/>
              </p:ext>
            </p:extLst>
          </p:nvPr>
        </p:nvGraphicFramePr>
        <p:xfrm>
          <a:off x="682770" y="2030068"/>
          <a:ext cx="7756270" cy="434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3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810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69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598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Critère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Effectif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Proportion (%)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IC à 95%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06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Couplage variable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18,57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 10,28 – 29,66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61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ESV Nombreuses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39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55,71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43,34 – 67,59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86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ESV polymorphes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21,43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12,52 – 32,87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2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Doublet d’ESV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34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48,57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36,44 – 60,83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63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Triplet d’ESV / TVNS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11,39 – 31,27</a:t>
                      </a:r>
                      <a:r>
                        <a:rPr lang="fr-FR" sz="180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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39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Cardiopathie structurelle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14,29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</a:t>
                      </a:r>
                      <a:r>
                        <a:rPr lang="fr-FR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7,07 – 24,71</a:t>
                      </a:r>
                      <a:r>
                        <a:rPr lang="fr-FR" sz="1800" dirty="0">
                          <a:effectLst/>
                          <a:latin typeface="Arial"/>
                          <a:ea typeface="Calibri"/>
                          <a:cs typeface="Arial"/>
                          <a:sym typeface="Symbol"/>
                        </a:rPr>
                        <a:t>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587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0743" y="1262581"/>
            <a:ext cx="7633373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40000"/>
              </a:lnSpc>
              <a:buFont typeface="Wingdings" charset="2"/>
              <a:buChar char="ü"/>
            </a:pPr>
            <a:r>
              <a:rPr lang="fr-FR" sz="2400" dirty="0" smtClean="0"/>
              <a:t>ESV malignes </a:t>
            </a:r>
            <a:r>
              <a:rPr lang="fr-FR" sz="2400" dirty="0"/>
              <a:t>chez 58,57% de nos patients</a:t>
            </a:r>
            <a:r>
              <a:rPr lang="fr-FR" sz="2400" dirty="0" smtClean="0"/>
              <a:t>.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ü"/>
            </a:pPr>
            <a:endParaRPr lang="fr-FR" sz="2400" dirty="0" smtClean="0"/>
          </a:p>
          <a:p>
            <a:pPr marL="342900" indent="-342900">
              <a:lnSpc>
                <a:spcPct val="140000"/>
              </a:lnSpc>
              <a:buFont typeface="Wingdings" charset="2"/>
              <a:buChar char="ü"/>
            </a:pPr>
            <a:r>
              <a:rPr lang="fr-FR" sz="2400" dirty="0" smtClean="0"/>
              <a:t> </a:t>
            </a:r>
            <a:r>
              <a:rPr lang="fr-FR" sz="2400" dirty="0"/>
              <a:t>En analyse </a:t>
            </a:r>
            <a:r>
              <a:rPr lang="fr-FR" sz="2400" dirty="0" smtClean="0"/>
              <a:t>bivariée:  </a:t>
            </a:r>
            <a:r>
              <a:rPr lang="fr-FR" sz="2400" dirty="0"/>
              <a:t>sexe masculin (p=0,029) et l’âge ≥ 50 ans (p=0,005) </a:t>
            </a:r>
            <a:r>
              <a:rPr lang="fr-FR" sz="2400" dirty="0" smtClean="0"/>
              <a:t>associés </a:t>
            </a:r>
            <a:r>
              <a:rPr lang="fr-FR" sz="2400" dirty="0"/>
              <a:t>à la malignité des ESV. </a:t>
            </a:r>
            <a:endParaRPr lang="fr-FR" sz="2400" dirty="0" smtClean="0"/>
          </a:p>
          <a:p>
            <a:pPr marL="342900" indent="-342900">
              <a:lnSpc>
                <a:spcPct val="140000"/>
              </a:lnSpc>
              <a:buFont typeface="Wingdings" charset="2"/>
              <a:buChar char="ü"/>
            </a:pPr>
            <a:endParaRPr lang="fr-FR" sz="2400" dirty="0" smtClean="0"/>
          </a:p>
          <a:p>
            <a:pPr marL="342900" indent="-342900">
              <a:lnSpc>
                <a:spcPct val="140000"/>
              </a:lnSpc>
              <a:buFont typeface="Wingdings" charset="2"/>
              <a:buChar char="ü"/>
            </a:pPr>
            <a:r>
              <a:rPr lang="fr-FR" sz="2400" dirty="0" smtClean="0"/>
              <a:t>En </a:t>
            </a:r>
            <a:r>
              <a:rPr lang="fr-FR" sz="2400" dirty="0"/>
              <a:t>analyse </a:t>
            </a:r>
            <a:r>
              <a:rPr lang="fr-FR" sz="2400" dirty="0" smtClean="0"/>
              <a:t>multivariée:  </a:t>
            </a:r>
            <a:r>
              <a:rPr lang="fr-FR" sz="2400" dirty="0"/>
              <a:t>seul l’âge ≥ 50 ans était associé à la malignité des ESV avec une p-</a:t>
            </a:r>
            <a:r>
              <a:rPr lang="fr-FR" sz="2400" dirty="0" smtClean="0"/>
              <a:t>value = 0,005</a:t>
            </a:r>
            <a:r>
              <a:rPr lang="fr-FR" sz="2400" dirty="0"/>
              <a:t> et un OR=1,4739 </a:t>
            </a:r>
            <a:r>
              <a:rPr lang="fr-FR" sz="2400" dirty="0">
                <a:sym typeface="Symbol"/>
              </a:rPr>
              <a:t></a:t>
            </a:r>
            <a:r>
              <a:rPr lang="fr-FR" sz="2400" dirty="0"/>
              <a:t>1,1354 – 1,9132</a:t>
            </a:r>
            <a:r>
              <a:rPr lang="fr-FR" sz="2400" dirty="0">
                <a:sym typeface="Symbol"/>
              </a:rPr>
              <a:t></a:t>
            </a:r>
            <a:r>
              <a:rPr lang="fr-FR" sz="2400" dirty="0"/>
              <a:t>.</a:t>
            </a:r>
            <a:endParaRPr lang="fr-FR" sz="2400" dirty="0">
              <a:effectLst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360935" y="254979"/>
            <a:ext cx="6598146" cy="52556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51041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356260"/>
            <a:ext cx="8042276" cy="797082"/>
          </a:xfrm>
        </p:spPr>
        <p:txBody>
          <a:bodyPr/>
          <a:lstStyle/>
          <a:p>
            <a:r>
              <a:rPr lang="fr-FR" sz="4000" dirty="0">
                <a:latin typeface="Chalkboard SE Regular"/>
                <a:cs typeface="Chalkboard SE Regular"/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2979" y="1863522"/>
            <a:ext cx="7758572" cy="395331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dirty="0"/>
              <a:t>la malignité des ESV sur cœur présumé sain est élevée et significativement associée à la présence de certains facteurs de risque cardiovasculaire tels que l’âge ≥ 50 ans et le sexe masculin.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88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35204"/>
            <a:ext cx="8042276" cy="693306"/>
          </a:xfrm>
        </p:spPr>
        <p:txBody>
          <a:bodyPr/>
          <a:lstStyle/>
          <a:p>
            <a:r>
              <a:rPr lang="fr-FR" sz="4000" dirty="0">
                <a:latin typeface="Chalkboard SE Regular"/>
                <a:cs typeface="Chalkboard SE Regular"/>
              </a:rPr>
              <a:t>Introduction</a:t>
            </a:r>
            <a:r>
              <a:rPr lang="fr-FR" sz="4400" dirty="0">
                <a:latin typeface="Chalkboard SE Regular"/>
                <a:cs typeface="Chalkboard SE Regular"/>
              </a:rPr>
              <a:t> et objectif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556510"/>
            <a:ext cx="8042276" cy="450611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révalence ESV à 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l’ECG 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standard: 1 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à 5 % dans la population 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générale 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40 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à 100% au Holter 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ECG. </a:t>
            </a:r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>
                <a:effectLst/>
                <a:ea typeface="Calibri" panose="020F0502020204030204" pitchFamily="34" charset="0"/>
              </a:rPr>
              <a:t>le caractère supposé bénin des extra systoles ventriculaires (ESV) et le faible niveau socio-économique des patients limitent l’exploration des ESV dont la gravité se trouve être alors sous-estimée.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8749226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7" b="1187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07894"/>
            <a:ext cx="8042276" cy="805458"/>
          </a:xfrm>
        </p:spPr>
        <p:txBody>
          <a:bodyPr/>
          <a:lstStyle/>
          <a:p>
            <a:r>
              <a:rPr lang="fr-FR" sz="4000" dirty="0" smtClean="0">
                <a:latin typeface="Chalkboard SE Regular"/>
                <a:cs typeface="Chalkboard SE Regular"/>
              </a:rPr>
              <a:t>Objectif et méthodologie</a:t>
            </a:r>
            <a:endParaRPr lang="fr-FR" sz="4000" dirty="0">
              <a:latin typeface="Chalkboard SE Regular"/>
              <a:cs typeface="Chalkboard SE Regular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79402"/>
            <a:ext cx="8042276" cy="454064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200" u="sng" dirty="0" smtClean="0"/>
              <a:t>Objectif</a:t>
            </a:r>
            <a:r>
              <a:rPr lang="fr-FR" sz="2200" dirty="0" smtClean="0"/>
              <a:t> </a:t>
            </a:r>
            <a:r>
              <a:rPr lang="fr-FR" sz="2200" dirty="0"/>
              <a:t>: évaluer la gravité des ESV sur cœur présumé sain, dans les services de cardiologie des centres hospitaliers universitaires Yalgado </a:t>
            </a:r>
            <a:r>
              <a:rPr lang="fr-FR" sz="2200" dirty="0" err="1"/>
              <a:t>Ouedraogo</a:t>
            </a:r>
            <a:r>
              <a:rPr lang="fr-FR" sz="2200" dirty="0"/>
              <a:t> (CHU-YO) et de Bogodogo (CHU-B), à </a:t>
            </a:r>
            <a:r>
              <a:rPr lang="fr-FR" sz="2200" dirty="0" err="1"/>
              <a:t>ouagadougou</a:t>
            </a:r>
            <a:r>
              <a:rPr lang="fr-FR" sz="22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r-FR" sz="2200" dirty="0"/>
              <a:t>Etude observationnelle transversale. </a:t>
            </a:r>
          </a:p>
          <a:p>
            <a:pPr algn="just">
              <a:lnSpc>
                <a:spcPct val="150000"/>
              </a:lnSpc>
            </a:pPr>
            <a:r>
              <a:rPr lang="fr-FR" sz="2200" dirty="0"/>
              <a:t>70 patients, CHU-YO et CHU-B de Ouagadougou. </a:t>
            </a:r>
          </a:p>
        </p:txBody>
      </p:sp>
    </p:spTree>
    <p:extLst>
      <p:ext uri="{BB962C8B-B14F-4D97-AF65-F5344CB8AC3E}">
        <p14:creationId xmlns:p14="http://schemas.microsoft.com/office/powerpoint/2010/main" val="2601091763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0862" y="1379110"/>
            <a:ext cx="8042276" cy="453331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2200" dirty="0" smtClean="0"/>
              <a:t>Période </a:t>
            </a:r>
            <a:r>
              <a:rPr lang="fr-FR" sz="2200" dirty="0"/>
              <a:t>d’étude :du 1er </a:t>
            </a:r>
            <a:r>
              <a:rPr lang="fr-FR" sz="2200" dirty="0" err="1" smtClean="0"/>
              <a:t>nov</a:t>
            </a:r>
            <a:r>
              <a:rPr lang="fr-FR" sz="2200" dirty="0" smtClean="0"/>
              <a:t> </a:t>
            </a:r>
            <a:r>
              <a:rPr lang="fr-FR" sz="2200" dirty="0"/>
              <a:t>2020 au 20 </a:t>
            </a:r>
            <a:r>
              <a:rPr lang="fr-FR" sz="2200" dirty="0" smtClean="0"/>
              <a:t>sept </a:t>
            </a:r>
            <a:r>
              <a:rPr lang="fr-FR" sz="2200" dirty="0"/>
              <a:t>2021</a:t>
            </a:r>
          </a:p>
          <a:p>
            <a:pPr algn="just">
              <a:lnSpc>
                <a:spcPct val="150000"/>
              </a:lnSpc>
            </a:pPr>
            <a:r>
              <a:rPr lang="fr-FR" sz="2200" dirty="0"/>
              <a:t>Critères d’inclusion : </a:t>
            </a:r>
          </a:p>
          <a:p>
            <a:pPr marL="628650" indent="-363538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fr-FR" sz="2200" dirty="0"/>
              <a:t>avoir présenté une ESV sur un ECG standard réalisé dans les CHU-B et CHU-YO, dans la période objet de notre étude ;</a:t>
            </a:r>
          </a:p>
          <a:p>
            <a:pPr marL="628650" indent="-363538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fr-FR" sz="2200" dirty="0"/>
              <a:t>être âgé d’au moins 18 ans ;</a:t>
            </a:r>
          </a:p>
          <a:p>
            <a:pPr marL="628650" indent="-363538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fr-FR" sz="2200" dirty="0"/>
              <a:t>ne pas avoir de cardiopathie connue.</a:t>
            </a:r>
            <a:endParaRPr lang="x-none" sz="22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50862" y="97183"/>
            <a:ext cx="8042276" cy="692573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Patients et méthodes</a:t>
            </a:r>
            <a:r>
              <a:rPr lang="fr-FR" sz="4000" dirty="0">
                <a:effectLst/>
                <a:latin typeface="Chalkboard SE Regular"/>
                <a:cs typeface="Chalkboard SE Regular"/>
              </a:rPr>
              <a:t> </a:t>
            </a:r>
            <a:endParaRPr lang="fr-FR" sz="4000" dirty="0"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77949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9745" y="1137394"/>
            <a:ext cx="8421336" cy="5318490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fr-FR" dirty="0"/>
              <a:t>Critères de non inclusion : </a:t>
            </a:r>
          </a:p>
          <a:p>
            <a:pPr lvl="0" indent="455613" algn="just">
              <a:buFont typeface="Wingdings" panose="05000000000000000000" pitchFamily="2" charset="2"/>
              <a:buChar char="ü"/>
            </a:pPr>
            <a:r>
              <a:rPr lang="fr-FR" dirty="0" smtClean="0"/>
              <a:t>les </a:t>
            </a:r>
            <a:r>
              <a:rPr lang="fr-FR" dirty="0"/>
              <a:t>patients n’ayant pas consenti à participer à notre étude ;</a:t>
            </a:r>
          </a:p>
          <a:p>
            <a:pPr lvl="0" indent="455613" algn="just">
              <a:buFont typeface="Wingdings" panose="05000000000000000000" pitchFamily="2" charset="2"/>
              <a:buChar char="ü"/>
            </a:pPr>
            <a:r>
              <a:rPr lang="fr-FR" dirty="0"/>
              <a:t>les patients décédés avant la fin de l’évaluation de la gravité des ESV diagnostiquées à l’ECG standard.</a:t>
            </a:r>
            <a:endParaRPr lang="fr-FR" sz="1000" dirty="0"/>
          </a:p>
          <a:p>
            <a:pPr>
              <a:buFont typeface="Wingdings" charset="2"/>
              <a:buChar char="§"/>
            </a:pPr>
            <a:r>
              <a:rPr lang="fr-FR" dirty="0"/>
              <a:t>Paramètres étudiés</a:t>
            </a:r>
          </a:p>
          <a:p>
            <a:pPr lvl="1"/>
            <a:r>
              <a:rPr lang="fr-FR" sz="2400" dirty="0"/>
              <a:t>Les données socio-démographiques;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Les variables biochimiques;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Les variables électrocardiographiques;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Les données </a:t>
            </a:r>
            <a:r>
              <a:rPr lang="fr-FR" sz="2400" dirty="0" err="1" smtClean="0">
                <a:solidFill>
                  <a:schemeClr val="tx1"/>
                </a:solidFill>
              </a:rPr>
              <a:t>échocardiographiques</a:t>
            </a:r>
            <a:r>
              <a:rPr lang="fr-FR" sz="2400" dirty="0" smtClean="0">
                <a:solidFill>
                  <a:schemeClr val="tx1"/>
                </a:solidFill>
              </a:rPr>
              <a:t>.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49275" y="263322"/>
            <a:ext cx="8042276" cy="64460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Patients et méthodes</a:t>
            </a:r>
            <a:r>
              <a:rPr lang="fr-FR" dirty="0">
                <a:effectLst/>
                <a:latin typeface="Chalkboard SE Regular"/>
                <a:cs typeface="Chalkboard SE Regular"/>
              </a:rPr>
              <a:t> </a:t>
            </a:r>
            <a:endParaRPr lang="fr-FR" dirty="0"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4518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38269"/>
            <a:ext cx="7838643" cy="4105331"/>
          </a:xfrm>
        </p:spPr>
        <p:txBody>
          <a:bodyPr>
            <a:noAutofit/>
          </a:bodyPr>
          <a:lstStyle/>
          <a:p>
            <a:pPr marL="349250" lvl="1" indent="0" algn="just">
              <a:lnSpc>
                <a:spcPct val="150000"/>
              </a:lnSpc>
              <a:buNone/>
            </a:pPr>
            <a:r>
              <a:rPr lang="fr-FR" sz="2400" dirty="0"/>
              <a:t>Traitement des données : logiciel épi-info version </a:t>
            </a:r>
            <a:r>
              <a:rPr lang="en-US" sz="2400" dirty="0" smtClean="0"/>
              <a:t>7.2</a:t>
            </a:r>
          </a:p>
          <a:p>
            <a:pPr marL="349250" lvl="1" indent="0" algn="just">
              <a:lnSpc>
                <a:spcPct val="150000"/>
              </a:lnSpc>
              <a:buNone/>
            </a:pPr>
            <a:r>
              <a:rPr lang="fr-FR" sz="2400" dirty="0" smtClean="0"/>
              <a:t>L</a:t>
            </a:r>
            <a:r>
              <a:rPr lang="en-US" sz="2400" dirty="0" err="1" smtClean="0"/>
              <a:t>es</a:t>
            </a:r>
            <a:r>
              <a:rPr lang="en-US" sz="2400" dirty="0" smtClean="0"/>
              <a:t> variables </a:t>
            </a:r>
            <a:r>
              <a:rPr lang="en-US" sz="2400" dirty="0" err="1" smtClean="0"/>
              <a:t>qualitatives</a:t>
            </a:r>
            <a:r>
              <a:rPr lang="en-US" sz="2400" dirty="0" smtClean="0"/>
              <a:t> </a:t>
            </a:r>
            <a:r>
              <a:rPr lang="en-US" sz="2400" dirty="0" err="1" smtClean="0"/>
              <a:t>ont</a:t>
            </a:r>
            <a:r>
              <a:rPr lang="en-US" sz="2400" dirty="0" smtClean="0"/>
              <a:t> </a:t>
            </a:r>
            <a:r>
              <a:rPr lang="en-US" sz="2400" dirty="0" err="1" smtClean="0"/>
              <a:t>été</a:t>
            </a:r>
            <a:r>
              <a:rPr lang="en-US" sz="2400" dirty="0" smtClean="0"/>
              <a:t> </a:t>
            </a:r>
            <a:r>
              <a:rPr lang="en-US" sz="2400" dirty="0" err="1" smtClean="0"/>
              <a:t>decrites</a:t>
            </a:r>
            <a:r>
              <a:rPr lang="en-US" sz="2400" dirty="0" smtClean="0"/>
              <a:t> </a:t>
            </a:r>
            <a:r>
              <a:rPr lang="en-US" sz="2400" dirty="0" err="1" smtClean="0"/>
              <a:t>à</a:t>
            </a:r>
            <a:r>
              <a:rPr lang="en-US" sz="2400" dirty="0" smtClean="0"/>
              <a:t> </a:t>
            </a:r>
            <a:r>
              <a:rPr lang="en-US" sz="2400" dirty="0" err="1" smtClean="0"/>
              <a:t>partir</a:t>
            </a:r>
            <a:r>
              <a:rPr lang="en-US" sz="2400" dirty="0" smtClean="0"/>
              <a:t> de </a:t>
            </a:r>
            <a:r>
              <a:rPr lang="en-US" sz="2400" dirty="0" err="1" smtClean="0"/>
              <a:t>leur</a:t>
            </a:r>
            <a:r>
              <a:rPr lang="en-US" sz="2400" dirty="0" smtClean="0"/>
              <a:t> </a:t>
            </a:r>
            <a:r>
              <a:rPr lang="en-US" sz="2400" dirty="0" err="1" smtClean="0"/>
              <a:t>moyenne</a:t>
            </a:r>
            <a:r>
              <a:rPr lang="en-US" sz="2400" dirty="0" smtClean="0"/>
              <a:t> avec </a:t>
            </a:r>
            <a:r>
              <a:rPr lang="en-US" sz="2400" dirty="0" err="1" smtClean="0"/>
              <a:t>leur</a:t>
            </a:r>
            <a:r>
              <a:rPr lang="en-US" sz="2400" dirty="0" smtClean="0"/>
              <a:t> </a:t>
            </a:r>
            <a:r>
              <a:rPr lang="en-US" sz="2400" dirty="0" err="1" smtClean="0"/>
              <a:t>intervalle</a:t>
            </a:r>
            <a:r>
              <a:rPr lang="en-US" sz="2400" dirty="0" smtClean="0"/>
              <a:t> de </a:t>
            </a:r>
            <a:r>
              <a:rPr lang="en-US" sz="2400" dirty="0" err="1" smtClean="0"/>
              <a:t>confiance</a:t>
            </a:r>
            <a:r>
              <a:rPr lang="en-US" sz="2400" dirty="0" smtClean="0"/>
              <a:t> et les variables </a:t>
            </a:r>
            <a:r>
              <a:rPr lang="en-US" sz="2400" dirty="0" err="1" smtClean="0"/>
              <a:t>quantitatives</a:t>
            </a:r>
            <a:r>
              <a:rPr lang="en-US" sz="2400" dirty="0" smtClean="0"/>
              <a:t> </a:t>
            </a:r>
            <a:r>
              <a:rPr lang="en-US" sz="2400" dirty="0" err="1" smtClean="0"/>
              <a:t>ont</a:t>
            </a:r>
            <a:r>
              <a:rPr lang="en-US" sz="2400" dirty="0" smtClean="0"/>
              <a:t> </a:t>
            </a:r>
            <a:r>
              <a:rPr lang="en-US" sz="2400" dirty="0" err="1" smtClean="0"/>
              <a:t>décrite</a:t>
            </a:r>
            <a:r>
              <a:rPr lang="en-US" sz="2400" dirty="0" smtClean="0"/>
              <a:t> par </a:t>
            </a:r>
            <a:r>
              <a:rPr lang="en-US" sz="2400" dirty="0" err="1" smtClean="0"/>
              <a:t>leur</a:t>
            </a:r>
            <a:r>
              <a:rPr lang="en-US" sz="2400" dirty="0" smtClean="0"/>
              <a:t> </a:t>
            </a:r>
            <a:r>
              <a:rPr lang="en-US" sz="2400" dirty="0" err="1" smtClean="0"/>
              <a:t>moyenne</a:t>
            </a:r>
            <a:r>
              <a:rPr lang="en-US" sz="2400" dirty="0" smtClean="0"/>
              <a:t> et </a:t>
            </a:r>
            <a:r>
              <a:rPr lang="en-US" sz="2400" dirty="0" err="1" smtClean="0"/>
              <a:t>leur</a:t>
            </a:r>
            <a:r>
              <a:rPr lang="en-US" sz="2400" dirty="0" smtClean="0"/>
              <a:t> </a:t>
            </a:r>
            <a:r>
              <a:rPr lang="en-US" sz="2400" dirty="0" err="1" smtClean="0"/>
              <a:t>eccart</a:t>
            </a:r>
            <a:r>
              <a:rPr lang="en-US" sz="2400" dirty="0" smtClean="0"/>
              <a:t> type.</a:t>
            </a:r>
            <a:endParaRPr lang="fr-FR" sz="2400" dirty="0">
              <a:solidFill>
                <a:schemeClr val="accent6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  <a:p>
            <a:pPr algn="just">
              <a:lnSpc>
                <a:spcPct val="130000"/>
              </a:lnSpc>
            </a:pPr>
            <a:endParaRPr lang="fr-FR" sz="32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49275" y="379581"/>
            <a:ext cx="8042276" cy="772266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Patients et méthodes</a:t>
            </a:r>
            <a:r>
              <a:rPr lang="fr-FR" sz="4000" dirty="0">
                <a:effectLst/>
                <a:latin typeface="Chalkboard SE Regular"/>
                <a:cs typeface="Chalkboard SE Regular"/>
              </a:rPr>
              <a:t> </a:t>
            </a:r>
            <a:endParaRPr lang="fr-FR" sz="4000" dirty="0"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71396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92013" y="1600201"/>
            <a:ext cx="7524128" cy="4343400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dirty="0" smtClean="0"/>
              <a:t>La méthode de régression logistique </a:t>
            </a:r>
            <a:r>
              <a:rPr lang="fr-FR" dirty="0" err="1" smtClean="0"/>
              <a:t>univariée</a:t>
            </a:r>
            <a:r>
              <a:rPr lang="fr-FR" dirty="0" smtClean="0"/>
              <a:t> et multivarié</a:t>
            </a:r>
            <a:r>
              <a:rPr lang="fr-FR" dirty="0"/>
              <a:t>e</a:t>
            </a:r>
            <a:r>
              <a:rPr lang="fr-FR" dirty="0" smtClean="0"/>
              <a:t> a été utilisée pour déterminer les facteurs associés à la gravité des ESV, le seuil de signification des tests à été fixé à 5% 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49275" y="263322"/>
            <a:ext cx="8042276" cy="644607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Patients et méthodes</a:t>
            </a:r>
            <a:r>
              <a:rPr lang="fr-FR" dirty="0">
                <a:effectLst/>
                <a:latin typeface="Chalkboard SE Regular"/>
                <a:cs typeface="Chalkboard SE Regular"/>
              </a:rPr>
              <a:t> </a:t>
            </a:r>
            <a:endParaRPr lang="fr-FR" dirty="0"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33626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137731" y="2788119"/>
            <a:ext cx="6839236" cy="843451"/>
          </a:xfrm>
          <a:prstGeom prst="rect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dirty="0">
                <a:latin typeface="Chalkboard SE Regular"/>
                <a:cs typeface="Chalkboard SE Regular"/>
              </a:rPr>
              <a:t>Résultats</a:t>
            </a:r>
          </a:p>
        </p:txBody>
      </p:sp>
    </p:spTree>
    <p:extLst>
      <p:ext uri="{BB962C8B-B14F-4D97-AF65-F5344CB8AC3E}">
        <p14:creationId xmlns:p14="http://schemas.microsoft.com/office/powerpoint/2010/main" val="1689149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0081" y="5753356"/>
            <a:ext cx="8165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Figure 1</a:t>
            </a:r>
            <a:r>
              <a:rPr lang="fr-FR" sz="2000" dirty="0"/>
              <a:t> : répartition des patients selon le sexe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360935" y="276462"/>
            <a:ext cx="6598146" cy="730359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fr-FR" sz="4000" cap="none" dirty="0">
                <a:effectLst/>
                <a:latin typeface="Chalkboard SE Regular"/>
                <a:cs typeface="Chalkboard SE Regular"/>
              </a:rPr>
              <a:t>Résultats </a:t>
            </a:r>
            <a:endParaRPr lang="fr-FR" sz="4000" cap="none" dirty="0">
              <a:latin typeface="Chalkboard SE Regular"/>
              <a:cs typeface="Chalkboard SE Regular"/>
            </a:endParaRPr>
          </a:p>
        </p:txBody>
      </p:sp>
      <p:graphicFrame>
        <p:nvGraphicFramePr>
          <p:cNvPr id="5" name="Graphique 4">
            <a:extLst>
              <a:ext uri="{FF2B5EF4-FFF2-40B4-BE49-F238E27FC236}">
                <a16:creationId xmlns="" xmlns:a16="http://schemas.microsoft.com/office/drawing/2014/main" id="{8E8C63D9-8B85-435B-8959-7A21C0A665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8904122"/>
              </p:ext>
            </p:extLst>
          </p:nvPr>
        </p:nvGraphicFramePr>
        <p:xfrm>
          <a:off x="1586429" y="1564395"/>
          <a:ext cx="5949108" cy="385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7481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7182</TotalTime>
  <Words>751</Words>
  <Application>Microsoft Macintosh PowerPoint</Application>
  <PresentationFormat>Présentation à l'écran (4:3)</PresentationFormat>
  <Paragraphs>182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Brise</vt:lpstr>
      <vt:lpstr>EVALUATION CLINIQUE ET PARA CLINIQUE DE LA GRAVITE DES EXTRASYSTOLES VENTRICULAIRES SUR CŒUR PRESUME SAIN</vt:lpstr>
      <vt:lpstr>Introduction et objectif</vt:lpstr>
      <vt:lpstr>Objectif et méthodologie</vt:lpstr>
      <vt:lpstr>Patients et méthodes </vt:lpstr>
      <vt:lpstr>Patients et méthodes </vt:lpstr>
      <vt:lpstr>Patients et méthodes </vt:lpstr>
      <vt:lpstr>Patients et méthodes </vt:lpstr>
      <vt:lpstr>Présentation PowerPoint</vt:lpstr>
      <vt:lpstr>Résultats </vt:lpstr>
      <vt:lpstr>Résultats </vt:lpstr>
      <vt:lpstr>Résultats </vt:lpstr>
      <vt:lpstr>Résultats </vt:lpstr>
      <vt:lpstr>Résultats </vt:lpstr>
      <vt:lpstr>Résultats </vt:lpstr>
      <vt:lpstr>Résultats </vt:lpstr>
      <vt:lpstr>Résultats </vt:lpstr>
      <vt:lpstr>Résultats </vt:lpstr>
      <vt:lpstr>Résultats </vt:lpstr>
      <vt:lpstr>Conclusion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MALADIE THROMBOEMBOLIQUE VEINEUSE ET SYSTEME ABO DES GROUPES SANGUINS DANS LE SERVICE DE CARDIOLOGIE DU CENTRE HOSPITALIER UNIVERSITAIRE YALGADO OUEDRAOGO : A PROPOS DE 448 CAS</dc:title>
  <dc:creator>Guy Hervé K OUEDRAOGO</dc:creator>
  <cp:lastModifiedBy>Guy Hervé K OUEDRAOGO</cp:lastModifiedBy>
  <cp:revision>240</cp:revision>
  <dcterms:created xsi:type="dcterms:W3CDTF">2019-06-05T00:00:54Z</dcterms:created>
  <dcterms:modified xsi:type="dcterms:W3CDTF">2021-10-27T13:30:21Z</dcterms:modified>
</cp:coreProperties>
</file>